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Mon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a42b025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a42b025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a42b025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a42b025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a42b025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a42b025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a42b025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a42b025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a42b025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a42b025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bc59fac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bc59fac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bc59fac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bc59fac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bc59fac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bc59fac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bc59fac6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bc59fac6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bc59fac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bc59fac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90f0545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90f0545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bc59fac6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bc59fac6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a42b025a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a42b025a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bc59fac6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bc59fac6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90f0545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90f0545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90f0545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90f0545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a42b025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a42b025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a42b025a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a42b025a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a42b025a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a42b025a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90f05457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90f05457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90f05457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90f05457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90f0545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90f0545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90f05457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90f05457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90f0545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90f0545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90f0545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90f0545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a42b025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a42b025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a42b025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a42b025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a42b025a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a42b025a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a42b025a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a42b025a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a42b025a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a42b025a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90f0545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90f0545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a42b025a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a42b025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90f0545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90f0545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a42b025a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a42b025a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a42b025a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a42b025a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90f05457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90f0545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c6b8ff3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c6b8ff3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90f05457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90f0545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a42b025a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a42b025a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a42b025a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a42b025a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a42b025a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a42b025a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a42b025a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a42b025a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a42b025a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a42b025a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a42b025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a42b025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cca6f8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cca6f8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a42b025a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a42b025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discord.gg/DDbh5AyHYH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472458" y="48156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99999"/>
                </a:solidFill>
              </a:rPr>
              <a:t>‹#›</a:t>
            </a:fld>
            <a:endParaRPr sz="1000">
              <a:solidFill>
                <a:srgbClr val="999999"/>
              </a:solidFill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-46950" y="4800325"/>
            <a:ext cx="44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DHUM25A43 - 02 - 04/02/25 - </a:t>
            </a:r>
            <a:r>
              <a:rPr lang="en" sz="10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https://discord.gg/DDbh5AyHYH</a:t>
            </a:r>
            <a:r>
              <a:rPr lang="en" sz="1000">
                <a:solidFill>
                  <a:srgbClr val="999999"/>
                </a:solidFill>
              </a:rPr>
              <a:t> 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Llama_(language_model)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datasets" TargetMode="External"/><Relationship Id="rId4" Type="http://schemas.openxmlformats.org/officeDocument/2006/relationships/hyperlink" Target="https://www.kaggle.com/datasets/aryansingh0909/nyt-articles-21m-2000-present/code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kaggle.com/datasets/cocolicoq4/nyt-articles-small-processed-500k-version" TargetMode="External"/><Relationship Id="rId6" Type="http://schemas.openxmlformats.org/officeDocument/2006/relationships/hyperlink" Target="https://www.kaggle.com/datasets/ashirwadsangwan/imdb-dataset" TargetMode="External"/><Relationship Id="rId7" Type="http://schemas.openxmlformats.org/officeDocument/2006/relationships/hyperlink" Target="https://www.kaggle.com/datasets/lakshmi25npathi/imdb-dataset-of-50k-movie-reviews" TargetMode="External"/><Relationship Id="rId8" Type="http://schemas.openxmlformats.org/officeDocument/2006/relationships/hyperlink" Target="https://www.kaggle.com/datasets/Cornell-University/arxiv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uggingface.co/datasets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chive.org/details/EncyclopediaOfScienceFiction" TargetMode="External"/><Relationship Id="rId4" Type="http://schemas.openxmlformats.org/officeDocument/2006/relationships/hyperlink" Target="https://github.com/sindresorhus/awesome-scifi?tab=readme-ov-file" TargetMode="External"/><Relationship Id="rId5" Type="http://schemas.openxmlformats.org/officeDocument/2006/relationships/hyperlink" Target="https://github.com/RichardLitt/awesome-fantasy" TargetMode="External"/><Relationship Id="rId6" Type="http://schemas.openxmlformats.org/officeDocument/2006/relationships/hyperlink" Target="https://www.kaggle.com/datasets/mdhamani/goodreads-books-100k" TargetMode="External"/><Relationship Id="rId7" Type="http://schemas.openxmlformats.org/officeDocument/2006/relationships/hyperlink" Target="https://www.kaggle.com/datasets/thedevastator/comprehensive-overview-of-52478-goodreads-best-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iktok.com/" TargetMode="External"/><Relationship Id="rId10" Type="http://schemas.openxmlformats.org/officeDocument/2006/relationships/hyperlink" Target="https://telegram.org/" TargetMode="External"/><Relationship Id="rId13" Type="http://schemas.openxmlformats.org/officeDocument/2006/relationships/hyperlink" Target="https://drive.google.com/" TargetMode="External"/><Relationship Id="rId12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edialab/minet" TargetMode="External"/><Relationship Id="rId4" Type="http://schemas.openxmlformats.org/officeDocument/2006/relationships/hyperlink" Target="https://mediacloud.org/" TargetMode="External"/><Relationship Id="rId9" Type="http://schemas.openxmlformats.org/officeDocument/2006/relationships/hyperlink" Target="https://www.instagram.com/" TargetMode="External"/><Relationship Id="rId5" Type="http://schemas.openxmlformats.org/officeDocument/2006/relationships/hyperlink" Target="https://twitter.com/" TargetMode="External"/><Relationship Id="rId6" Type="http://schemas.openxmlformats.org/officeDocument/2006/relationships/hyperlink" Target="https://ww.wikipedia.org/" TargetMode="External"/><Relationship Id="rId7" Type="http://schemas.openxmlformats.org/officeDocument/2006/relationships/hyperlink" Target="https://www.youtube.com/" TargetMode="External"/><Relationship Id="rId8" Type="http://schemas.openxmlformats.org/officeDocument/2006/relationships/hyperlink" Target="https://www.facebook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4HDOUMmkoijYktlZ9RtUcA8uuW7Q0gPP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.wikipedia.org/wiki/Computer" TargetMode="External"/><Relationship Id="rId4" Type="http://schemas.openxmlformats.org/officeDocument/2006/relationships/hyperlink" Target="https://en.wikipedia.org/wiki/Computer_program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en.wikipedia.org/wiki/Interface_(computing)" TargetMode="External"/><Relationship Id="rId6" Type="http://schemas.openxmlformats.org/officeDocument/2006/relationships/hyperlink" Target="https://en.wikipedia.org/wiki/Software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nnhowie.com/rest-api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odreads.com" TargetMode="External"/><Relationship Id="rId4" Type="http://schemas.openxmlformats.org/officeDocument/2006/relationships/hyperlink" Target="https://www.goodreads.com/author/show/58.Frank_Herbert" TargetMode="External"/><Relationship Id="rId5" Type="http://schemas.openxmlformats.org/officeDocument/2006/relationships/hyperlink" Target="https://www.goodreads.com/author/show/58.Frank_Herbert" TargetMode="External"/><Relationship Id="rId6" Type="http://schemas.openxmlformats.org/officeDocument/2006/relationships/hyperlink" Target="https://www.goodreads.com/author/show/58.Frank_Herbert" TargetMode="External"/><Relationship Id="rId7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goodreads.com/author/show/58.Frank_Herbert" TargetMode="External"/><Relationship Id="rId4" Type="http://schemas.openxmlformats.org/officeDocument/2006/relationships/hyperlink" Target="https://www.goodreads.com/author/show/58.Frank_Herbert" TargetMode="External"/><Relationship Id="rId5" Type="http://schemas.openxmlformats.org/officeDocument/2006/relationships/hyperlink" Target="https://www.goodreads.com/author/show/58.Frank_Herber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goodreads.com/author/list/58.Frank_Herbert" TargetMode="External"/><Relationship Id="rId4" Type="http://schemas.openxmlformats.org/officeDocument/2006/relationships/hyperlink" Target="https://www.goodreads.com/author/list/58.Frank_Herbert" TargetMode="External"/><Relationship Id="rId5" Type="http://schemas.openxmlformats.org/officeDocument/2006/relationships/hyperlink" Target="https://www.goodreads.com/author/list/58.Frank_Herbert" TargetMode="External"/><Relationship Id="rId6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dreads.com/author/list/58.Frank_Herbert?page=2&amp;per_page=30" TargetMode="External"/><Relationship Id="rId4" Type="http://schemas.openxmlformats.org/officeDocument/2006/relationships/hyperlink" Target="https://www.goodreads.com/author/list/58.Frank_Herbert?page=2&amp;per_page=3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json.org/json-en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jsoneditoronline.org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mediawiki.org/wiki/API:Main_page" TargetMode="External"/><Relationship Id="rId4" Type="http://schemas.openxmlformats.org/officeDocument/2006/relationships/hyperlink" Target="https://wikipedia.readthedocs.io/en/latest/code.html" TargetMode="External"/><Relationship Id="rId5" Type="http://schemas.openxmlformats.org/officeDocument/2006/relationships/hyperlink" Target="https://aistudio.google.com" TargetMode="External"/><Relationship Id="rId6" Type="http://schemas.openxmlformats.org/officeDocument/2006/relationships/hyperlink" Target="https://en.wikipedia.org/wiki/Special:ApiSandbox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kaggle.com/datasets/rickt15/10-years-of-climate-science-denial-on-rcgroups" TargetMode="External"/><Relationship Id="rId4" Type="http://schemas.openxmlformats.org/officeDocument/2006/relationships/hyperlink" Target="https://www.kaggle.com/datasets/asaniczka/public-opinion-on-climate-change-updated-daily" TargetMode="External"/><Relationship Id="rId5" Type="http://schemas.openxmlformats.org/officeDocument/2006/relationships/hyperlink" Target="https://dataverse.harvard.edu/dataset.xhtml?persistentId=doi:10.7910/DVN/SKPQ5Z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eIJ-bq2qfMeSzEiaPy4H0RbEpJnJuImamR7IMLG-g1I/edit?gid=1443240409#gid=1443240409" TargetMode="External"/><Relationship Id="rId4" Type="http://schemas.openxmlformats.org/officeDocument/2006/relationships/hyperlink" Target="https://drive.google.com/drive/folders/1NGXogQVZ_alFqSGBWczEKX5Hu5zu8BbC" TargetMode="External"/><Relationship Id="rId5" Type="http://schemas.openxmlformats.org/officeDocument/2006/relationships/hyperlink" Target="https://drive.google.com/file/d/1P8w-e3m_Ihn7Qfv0gkBztI8wsEV-bYLe/view?usp=sharing" TargetMode="External"/><Relationship Id="rId6" Type="http://schemas.openxmlformats.org/officeDocument/2006/relationships/hyperlink" Target="https://docs.google.com/spreadsheets/d/1eIJ-bq2qfMeSzEiaPy4H0RbEpJnJuImamR7IMLG-g1I/edit?gid=1443240409#gid=1443240409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KWmqZRSg7O2gJEWtY8NroUYX68TLkEL9#scrollTo=yoLD0yLL0Phc" TargetMode="External"/><Relationship Id="rId4" Type="http://schemas.openxmlformats.org/officeDocument/2006/relationships/hyperlink" Target="https://skatai.notion.site/Demo-IMDB-Colab-189d418fa216802f950dce6d20850a6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17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DHUM25A43 - 2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Investigating with AI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The Web</a:t>
            </a:r>
            <a:endParaRPr>
              <a:highlight>
                <a:srgbClr val="FF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4th,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150850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vs closed source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235500" y="771475"/>
            <a:ext cx="6507300" cy="3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distinction relevant for all software including AI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Open source: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code is public.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Linux, OpenOffice, Firefox, Chromium, Python, </a:t>
            </a:r>
            <a:br>
              <a:rPr lang="en"/>
            </a:br>
            <a:r>
              <a:rPr lang="en"/>
              <a:t>major databases,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copied and modified by </a:t>
            </a:r>
            <a:r>
              <a:rPr lang="en">
                <a:highlight>
                  <a:srgbClr val="FFFF00"/>
                </a:highlight>
              </a:rPr>
              <a:t>anyone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Closed source: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code is </a:t>
            </a:r>
            <a:r>
              <a:rPr lang="en"/>
              <a:t>proprietary.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Windows, Word, Chrome, Edge, Oracle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a license to use, black box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600" y="755825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800" y="765350"/>
            <a:ext cx="2248799" cy="242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725" y="3182504"/>
            <a:ext cx="1706075" cy="156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771475"/>
            <a:ext cx="8520600" cy="4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Since the code is public: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Innovation &amp; Flexibility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Users modify and enhance the software independently.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C</a:t>
            </a:r>
            <a:r>
              <a:rPr lang="en" sz="1600">
                <a:solidFill>
                  <a:schemeClr val="dk1"/>
                </a:solidFill>
              </a:rPr>
              <a:t>ommunity-driven development, faster bug fixes, customization of code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Security &amp; Transparency</a:t>
            </a:r>
            <a:r>
              <a:rPr lang="en" sz="1600">
                <a:solidFill>
                  <a:schemeClr val="dk1"/>
                </a:solidFill>
              </a:rPr>
              <a:t>: Security verify there's no virus.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Issues are identified and patched quickly by the community.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Cost-Effective</a:t>
            </a:r>
            <a:r>
              <a:rPr lang="en" sz="1600">
                <a:solidFill>
                  <a:schemeClr val="dk1"/>
                </a:solidFill>
              </a:rPr>
              <a:t>: for users: free to use and modify, reduced licensing costs; no vendor lock-in. </a:t>
            </a:r>
            <a:r>
              <a:rPr lang="en" sz="1600">
                <a:solidFill>
                  <a:schemeClr val="dk1"/>
                </a:solidFill>
              </a:rPr>
              <a:t>and </a:t>
            </a:r>
            <a:r>
              <a:rPr lang="en" sz="1600" u="sng">
                <a:solidFill>
                  <a:schemeClr val="dk1"/>
                </a:solidFill>
              </a:rPr>
              <a:t>for creators</a:t>
            </a:r>
            <a:r>
              <a:rPr lang="en" sz="1600">
                <a:solidFill>
                  <a:schemeClr val="dk1"/>
                </a:solidFill>
              </a:rPr>
              <a:t>: community driven intelligence.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And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Knowledge Sharing</a:t>
            </a:r>
            <a:r>
              <a:rPr lang="en" sz="1600">
                <a:solidFill>
                  <a:schemeClr val="dk1"/>
                </a:solidFill>
              </a:rPr>
              <a:t>: Developers learn from existing code, accelerating skill development and innovation, shared knowledge and best practices.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Long-term Viability</a:t>
            </a:r>
            <a:r>
              <a:rPr lang="en" sz="1600">
                <a:solidFill>
                  <a:schemeClr val="dk1"/>
                </a:solidFill>
              </a:rPr>
              <a:t>: the community keeps on improving the software long after the initial devs have left the project</a:t>
            </a:r>
            <a:endParaRPr sz="1600"/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is good for: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LLMs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000075"/>
            <a:ext cx="8520600" cy="23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levels of openness: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</a:t>
            </a:r>
            <a:r>
              <a:rPr lang="en"/>
              <a:t> : you can download the model and use it as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code</a:t>
            </a:r>
            <a:r>
              <a:rPr lang="en"/>
              <a:t>: the code to create the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training data</a:t>
            </a:r>
            <a:r>
              <a:rPr lang="en"/>
              <a:t>: the data used in training the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models are fully open (DeepSeek), partially open (</a:t>
            </a:r>
            <a:r>
              <a:rPr lang="en" u="sng">
                <a:solidFill>
                  <a:schemeClr val="hlink"/>
                </a:solidFill>
                <a:hlinkClick r:id="rId3"/>
              </a:rPr>
              <a:t>LLama</a:t>
            </a:r>
            <a:r>
              <a:rPr lang="en"/>
              <a:t>, Mistral 7B), or closed (OpenAI o1, Claude Sonnet, Gemini)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75" y="3439075"/>
            <a:ext cx="1053475" cy="10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961" y="3439075"/>
            <a:ext cx="1229239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522" y="3595175"/>
            <a:ext cx="1015175" cy="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4559" y="3518975"/>
            <a:ext cx="1167616" cy="10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- Performance 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900" y="850200"/>
            <a:ext cx="6566625" cy="39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7280950" y="218525"/>
            <a:ext cx="18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deepseek-R1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5657100" y="4184300"/>
            <a:ext cx="513600" cy="679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6942450" y="348125"/>
            <a:ext cx="407700" cy="408300"/>
          </a:xfrm>
          <a:prstGeom prst="mathMultiply">
            <a:avLst>
              <a:gd fmla="val 2352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Datasets &amp; datasources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6900" y="-12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Datasets &amp; datasources</a:t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148550" y="475500"/>
            <a:ext cx="6983400" cy="4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News and Media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r>
              <a:rPr lang="en" sz="1100">
                <a:solidFill>
                  <a:schemeClr val="dk1"/>
                </a:solidFill>
              </a:rPr>
              <a:t> Newspaper archives (NYT, Factiva, Europress etc.), Youtube (captions, comments, metadata), websites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Scholarly and Scientific Articles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r>
              <a:rPr lang="en" sz="1100">
                <a:solidFill>
                  <a:schemeClr val="dk1"/>
                </a:solidFill>
              </a:rPr>
              <a:t> Academic journals, repositories like PubMed, arXiv,  JSTOR.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Encyclopedic and Knowledge Bases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r>
              <a:rPr lang="en" sz="1100">
                <a:solidFill>
                  <a:schemeClr val="dk1"/>
                </a:solidFill>
              </a:rPr>
              <a:t> Wikipedia / Wikidata, Encyclopedia Of Science Fiction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Entertainment and Cultural Datasets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r>
              <a:rPr lang="en" sz="1100">
                <a:solidFill>
                  <a:schemeClr val="dk1"/>
                </a:solidFill>
              </a:rPr>
              <a:t> IMDb for film and television data, GoodReads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Government and Legislative Data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r>
              <a:rPr lang="en" sz="1100">
                <a:solidFill>
                  <a:schemeClr val="dk1"/>
                </a:solidFill>
              </a:rPr>
              <a:t> Parliamentary records, government publications, election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Consumer Reviews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Examples: </a:t>
            </a:r>
            <a:r>
              <a:rPr lang="en" sz="1100">
                <a:solidFill>
                  <a:schemeClr val="dk1"/>
                </a:solidFill>
              </a:rPr>
              <a:t>Amazon Reviews, CellarTracker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datasets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237425" y="603425"/>
            <a:ext cx="8520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and analyze an existing CSV dataset for the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Find Open Datasets and Machine Learning Projects | Kaggle</a:t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483000" y="1624750"/>
            <a:ext cx="7568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NYT Articles: 2.1M+ (2000-Present) Daily Updated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NYT Articles: 2.1M+ (2000-Present) Daily Updated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NYT Articles: Small Processed 500k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IMDb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Dataset of 50K Movie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IMDB Dataset of 50K Movie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arXiv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arXiv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2075" y="2089675"/>
            <a:ext cx="2493500" cy="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79600" y="678975"/>
            <a:ext cx="85206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Hugging Face – The AI community building the future.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150" y="22400"/>
            <a:ext cx="23241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600" y="1108525"/>
            <a:ext cx="5023204" cy="33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311700" y="1939163"/>
            <a:ext cx="627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Encyclopedia Of Science Fiction : Free Download, Borrow, and Streaming : Internet Archive</a:t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11700" y="2618150"/>
            <a:ext cx="449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GitHub - sindresorhus/awesome-scifi: Sci-Fi worth consuming</a:t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>
            <a:off x="311700" y="2321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Sci-Fi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311700" y="3073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wesome-fantasy</a:t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311700" y="3428175"/>
            <a:ext cx="645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GitHub - RichardLitt/awesome-fantasy: :european_castle: Fantasy literature worth reading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311700" y="1569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Encyclopedia Of Science Fiction</a:t>
            </a:r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311700" y="1253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GoodReads 100k books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311700" y="5213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GoodReads 100k books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311700" y="909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GoodReads Best Books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saw last time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216700" y="1152475"/>
            <a:ext cx="55419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of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Tools: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Demo: data analysis using Colab and Gemini</a:t>
            </a:r>
            <a:endParaRPr strike="sng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27600" y="7140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395250" y="742738"/>
            <a:ext cx="6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Minet: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GitHub - medialab/minet: A webmining CLI tool &amp; library for python.</a:t>
            </a:r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127600" y="1447075"/>
            <a:ext cx="77076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Crawl (using a declarative language to define a browsing behavior, and what to harvest)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Mine or search: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Mediacloud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(requires free API access)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Twitter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(requires free API access)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Wikipedia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Youtube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(requires free API access)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Scrape (without requiring special access, often just a user account):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Facebook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Instagram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Telegram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11"/>
              </a:rPr>
              <a:t>TikTok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12"/>
              </a:rPr>
              <a:t>Twitter</a:t>
            </a:r>
            <a:endParaRPr i="1"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i="1"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13"/>
              </a:rPr>
              <a:t>Google Drive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(spreadsheets etc.)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Scrape NYT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https://colab.research.google.com/drive/14HDOUMmkoijYktlZ9RtUcA8uuW7Q0gPP?usp=sharing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" y="819600"/>
            <a:ext cx="7831819" cy="32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2150850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3124200" y="289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1626000" y="2063100"/>
            <a:ext cx="718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An API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is a connection between </a:t>
            </a: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computers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or between </a:t>
            </a: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computer programs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It is a type of software </a:t>
            </a: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interface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offering a service to other pieces of </a:t>
            </a: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software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In contrast to a user interface, which connects a computer to a person)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375" y="209183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1626000" y="16301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generic definition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1626000" y="3704600"/>
            <a:ext cx="57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</a:t>
            </a:r>
            <a:r>
              <a:rPr lang="en" sz="1600"/>
              <a:t>n API defines the </a:t>
            </a:r>
            <a:r>
              <a:rPr lang="en" sz="1600">
                <a:highlight>
                  <a:srgbClr val="FFFF00"/>
                </a:highlight>
              </a:rPr>
              <a:t>methods</a:t>
            </a:r>
            <a:r>
              <a:rPr lang="en" sz="1600"/>
              <a:t> and </a:t>
            </a:r>
            <a:r>
              <a:rPr lang="en" sz="1600">
                <a:highlight>
                  <a:srgbClr val="FFFF00"/>
                </a:highlight>
              </a:rPr>
              <a:t>data</a:t>
            </a:r>
            <a:r>
              <a:rPr lang="en" sz="1600"/>
              <a:t> formats </a:t>
            </a:r>
            <a:br>
              <a:rPr lang="en" sz="1600"/>
            </a:br>
            <a:r>
              <a:rPr lang="en" sz="1600"/>
              <a:t>that </a:t>
            </a:r>
            <a:r>
              <a:rPr lang="en" sz="1600">
                <a:highlight>
                  <a:srgbClr val="FFFF00"/>
                </a:highlight>
              </a:rPr>
              <a:t>applications</a:t>
            </a:r>
            <a:r>
              <a:rPr lang="en" sz="1600"/>
              <a:t> can use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</a:t>
            </a:r>
            <a:r>
              <a:rPr lang="en" sz="1600">
                <a:highlight>
                  <a:srgbClr val="FFFF00"/>
                </a:highlight>
              </a:rPr>
              <a:t>request and exchange</a:t>
            </a:r>
            <a:r>
              <a:rPr lang="en" sz="1600"/>
              <a:t> information.</a:t>
            </a:r>
            <a:endParaRPr sz="160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853" y="3634975"/>
            <a:ext cx="1073538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1626000" y="3382725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more practical definition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6000" y="-2"/>
            <a:ext cx="4179275" cy="14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1683300" y="847675"/>
            <a:ext cx="61113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send a request to a web address : a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server </a:t>
            </a:r>
            <a:r>
              <a:rPr lang="en"/>
              <a:t>answers</a:t>
            </a:r>
            <a:r>
              <a:rPr lang="en"/>
              <a:t>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get back some data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946575"/>
            <a:ext cx="4312946" cy="28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= One BIG API + GET requests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533475"/>
            <a:ext cx="43332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 your </a:t>
            </a:r>
            <a:r>
              <a:rPr lang="en"/>
              <a:t>browser</a:t>
            </a:r>
            <a:r>
              <a:rPr lang="en"/>
              <a:t> you go to a url. This is the initial GET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that </a:t>
            </a:r>
            <a:r>
              <a:rPr lang="en"/>
              <a:t>request </a:t>
            </a:r>
            <a:r>
              <a:rPr lang="en"/>
              <a:t>triggers a call to the server.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server sends you back the html page as the response</a:t>
            </a:r>
            <a:endParaRPr/>
          </a:p>
        </p:txBody>
      </p:sp>
      <p:pic>
        <p:nvPicPr>
          <p:cNvPr id="238" name="Google Shape;238;p38" title="rest-api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13175"/>
            <a:ext cx="3148175" cy="220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2150850"/>
            <a:ext cx="852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is an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illustrate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200" y="140225"/>
            <a:ext cx="30168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The web is </a:t>
            </a:r>
            <a:br>
              <a:rPr b="1" lang="en" sz="1800">
                <a:solidFill>
                  <a:srgbClr val="434343"/>
                </a:solidFill>
              </a:rPr>
            </a:br>
            <a:r>
              <a:rPr b="1" lang="en" sz="1800">
                <a:solidFill>
                  <a:srgbClr val="434343"/>
                </a:solidFill>
              </a:rPr>
              <a:t>o</a:t>
            </a:r>
            <a:r>
              <a:rPr b="1" lang="en" sz="1800">
                <a:solidFill>
                  <a:srgbClr val="434343"/>
                </a:solidFill>
              </a:rPr>
              <a:t>ne gigantic API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It uses URLs to send requests to a server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The server sends the html page back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526675" y="161875"/>
            <a:ext cx="56172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on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https://goodreads.com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 </a:t>
            </a:r>
            <a:r>
              <a:rPr b="1" lang="en" sz="1600"/>
              <a:t>Dune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Click on the author's name Frank Herbert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You should end up on this URL: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https://www.goodreads.com/author/</a:t>
            </a:r>
            <a:r>
              <a:rPr b="1" lang="en" sz="1600" u="sng">
                <a:solidFill>
                  <a:schemeClr val="hlink"/>
                </a:solidFill>
                <a:hlinkClick r:id="rId5"/>
              </a:rPr>
              <a:t>show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/58.Frank_Herbert</a:t>
            </a:r>
            <a:r>
              <a:rPr lang="en" sz="1600"/>
              <a:t> </a:t>
            </a:r>
            <a:endParaRPr sz="1600"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00" y="2402887"/>
            <a:ext cx="9144003" cy="29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a URL ?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990600" y="93142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URL (Uniform Resource Locator) </a:t>
            </a:r>
            <a:br>
              <a:rPr lang="en"/>
            </a:br>
            <a:r>
              <a:rPr lang="en"/>
              <a:t>is the address of a unique resource on the internet.</a:t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990600" y="2209800"/>
            <a:ext cx="587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https://www.goodreads.com/author/</a:t>
            </a:r>
            <a:r>
              <a:rPr b="1"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show</a:t>
            </a: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/58.Frank_Herbert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2192600" y="2840600"/>
            <a:ext cx="99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domain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4250000" y="2840600"/>
            <a:ext cx="147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data you request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3699350" y="3579500"/>
            <a:ext cx="28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show</a:t>
            </a:r>
            <a:r>
              <a:rPr lang="en"/>
              <a:t> an </a:t>
            </a:r>
            <a:r>
              <a:rPr b="1" lang="en"/>
              <a:t>author</a:t>
            </a:r>
            <a:r>
              <a:rPr lang="en"/>
              <a:t>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</a:t>
            </a:r>
            <a:r>
              <a:rPr lang="en"/>
              <a:t> label </a:t>
            </a:r>
            <a:r>
              <a:rPr b="1" lang="en"/>
              <a:t>58.frank.herbert </a:t>
            </a:r>
            <a:endParaRPr b="1"/>
          </a:p>
        </p:txBody>
      </p:sp>
      <p:sp>
        <p:nvSpPr>
          <p:cNvPr id="261" name="Google Shape;261;p41"/>
          <p:cNvSpPr/>
          <p:nvPr/>
        </p:nvSpPr>
        <p:spPr>
          <a:xfrm rot="-5400000">
            <a:off x="2489606" y="1834756"/>
            <a:ext cx="324900" cy="186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/>
          <p:nvPr/>
        </p:nvSpPr>
        <p:spPr>
          <a:xfrm rot="-5400000">
            <a:off x="4927397" y="1378150"/>
            <a:ext cx="324900" cy="278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005500" cy="23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Guided practice: analysis IMDB in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APIs and the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 on: wikipedia API to build a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reviews (45mn)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100" y="1200538"/>
            <a:ext cx="3556501" cy="274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/list instead of /show</a:t>
            </a:r>
            <a:endParaRPr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771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 scroll down and click on "More Books by Frank Herbert"</a:t>
            </a:r>
            <a:endParaRPr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375"/>
            <a:ext cx="8839201" cy="286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/list instead of /show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311700" y="923875"/>
            <a:ext cx="85206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URL is now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https://www.goodreads.com/author/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list</a:t>
            </a:r>
            <a:r>
              <a:rPr lang="en" u="sng">
                <a:solidFill>
                  <a:schemeClr val="hlink"/>
                </a:solidFill>
                <a:hlinkClick r:id="rId5"/>
              </a:rPr>
              <a:t>/58.Frank_Herbert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verb "</a:t>
            </a:r>
            <a:r>
              <a:rPr b="1" lang="en"/>
              <a:t>/show</a:t>
            </a:r>
            <a:r>
              <a:rPr lang="en"/>
              <a:t>" is replaced with the verb "</a:t>
            </a:r>
            <a:r>
              <a:rPr b="1" lang="en"/>
              <a:t>/list</a:t>
            </a:r>
            <a:r>
              <a:rPr lang="en"/>
              <a:t>".</a:t>
            </a:r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1813" y="2022500"/>
            <a:ext cx="6195585" cy="27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Parameters: ?page=2&amp;per_page=30</a:t>
            </a:r>
            <a:endParaRPr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311700" y="1152475"/>
            <a:ext cx="8520600" cy="28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click on </a:t>
            </a:r>
            <a:r>
              <a:rPr lang="en"/>
              <a:t>page</a:t>
            </a:r>
            <a:r>
              <a:rPr lang="en"/>
              <a:t>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URL becomes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https://www.goodreads.com/author/list/58.Frank_Herbert?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page=2&amp;per_page=30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</a:t>
            </a:r>
            <a:r>
              <a:rPr lang="en"/>
              <a:t> reads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all the works of author 58.Frank_Herbert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page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show only 30 works per page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the building block of the internet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1226100" y="847675"/>
            <a:ext cx="52020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endpoint: a URL + a verb + parameters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method : here the method is to GET the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html page as the server response</a:t>
            </a:r>
            <a:endParaRPr/>
          </a:p>
        </p:txBody>
      </p:sp>
      <p:sp>
        <p:nvSpPr>
          <p:cNvPr id="289" name="Google Shape;289;p45"/>
          <p:cNvSpPr txBox="1"/>
          <p:nvPr/>
        </p:nvSpPr>
        <p:spPr>
          <a:xfrm>
            <a:off x="194350" y="2580400"/>
            <a:ext cx="494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By extending this concept of </a:t>
            </a:r>
            <a:r>
              <a:rPr i="1" lang="en" sz="1800">
                <a:solidFill>
                  <a:schemeClr val="dk2"/>
                </a:solidFill>
              </a:rPr>
              <a:t>method</a:t>
            </a:r>
            <a:r>
              <a:rPr lang="en" sz="1800">
                <a:solidFill>
                  <a:schemeClr val="dk2"/>
                </a:solidFill>
              </a:rPr>
              <a:t>,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we define the 4 verbs of a REST API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read: GET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create: POST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update: PUT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delete: DELETE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45" title="what_is_rest_ap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76" y="2942029"/>
            <a:ext cx="4806625" cy="193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html: JSON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464100" y="1152475"/>
            <a:ext cx="85206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API standards and languages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APIs can return all sorts of content: html, text, xml, pdfs,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APIs often return raw data formatted as </a:t>
            </a:r>
            <a:r>
              <a:rPr lang="en">
                <a:highlight>
                  <a:srgbClr val="FFFF00"/>
                </a:highlight>
              </a:rPr>
              <a:t>JSON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JSON</a:t>
            </a:r>
            <a:r>
              <a:rPr lang="en"/>
              <a:t> (JavaScript Object Notation) is a lightweight data format.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for humans to read and write.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for machines to parse and generate.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6900" y="140225"/>
            <a:ext cx="85206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02" name="Google Shape;302;p47" title="nested-j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27" y="0"/>
            <a:ext cx="7373272" cy="48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edit a JSON file ?</a:t>
            </a:r>
            <a:endParaRPr/>
          </a:p>
        </p:txBody>
      </p:sp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311700" y="1152475"/>
            <a:ext cx="8520600" cy="16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use word of google docs. these are for real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code editor such as vscode (but it's overkill for just editing JSON)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online JSON formatter and editor </a:t>
            </a:r>
            <a:r>
              <a:rPr lang="en"/>
              <a:t>is a good alternative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https://jsoneditoronline.org/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others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ctrTitle"/>
          </p:nvPr>
        </p:nvSpPr>
        <p:spPr>
          <a:xfrm>
            <a:off x="311708" y="744575"/>
            <a:ext cx="85206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 API</a:t>
            </a:r>
            <a:endParaRPr/>
          </a:p>
        </p:txBody>
      </p:sp>
      <p:pic>
        <p:nvPicPr>
          <p:cNvPr id="314" name="Google Shape;314;p49" title="Wikipedia_Logo_1.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38" y="1729775"/>
            <a:ext cx="3108925" cy="31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wikipedia API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311700" y="1152475"/>
            <a:ext cx="8520600" cy="25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API documentation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https://www.mediawiki.org/wiki/API:Main_page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wikipedia python library: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https://wikipedia.readthedocs.io/en/latest/code.html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studio: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https://aistudio.google.com</a:t>
            </a:r>
            <a:r>
              <a:rPr lang="en"/>
              <a:t> or chatGPT as an alternative to generate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sandbox 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https://en.wikipedia.org/wiki/Special:ApiSandbox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311700" y="1152475"/>
            <a:ext cx="4779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Constitute a </a:t>
            </a:r>
            <a:r>
              <a:rPr lang="en"/>
              <a:t>dataset</a:t>
            </a:r>
            <a:r>
              <a:rPr lang="en"/>
              <a:t> of content from wikipedia pages related to a given topic.</a:t>
            </a:r>
            <a:endParaRPr/>
          </a:p>
        </p:txBody>
      </p:sp>
      <p:sp>
        <p:nvSpPr>
          <p:cNvPr id="327" name="Google Shape;327;p51"/>
          <p:cNvSpPr txBox="1"/>
          <p:nvPr/>
        </p:nvSpPr>
        <p:spPr>
          <a:xfrm>
            <a:off x="311700" y="2024175"/>
            <a:ext cx="4620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 instance 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Extract all information related to immigration from European capitals pages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Given a list of </a:t>
            </a:r>
            <a:r>
              <a:rPr lang="en" sz="1800">
                <a:solidFill>
                  <a:schemeClr val="dk2"/>
                </a:solidFill>
              </a:rPr>
              <a:t>political</a:t>
            </a:r>
            <a:r>
              <a:rPr lang="en" sz="1800">
                <a:solidFill>
                  <a:schemeClr val="dk2"/>
                </a:solidFill>
              </a:rPr>
              <a:t> parties en France, find their position on the environment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5362525" y="1146700"/>
            <a:ext cx="379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Think of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 attributes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generate list of pages beforehand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tell the LLM to use the wikipedia library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how you output the data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this class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997500" y="1152475"/>
            <a:ext cx="69294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what an </a:t>
            </a:r>
            <a:r>
              <a:rPr b="1" lang="en"/>
              <a:t>API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the 4 operations in the </a:t>
            </a:r>
            <a:r>
              <a:rPr b="1" lang="en"/>
              <a:t>REST</a:t>
            </a:r>
            <a:r>
              <a:rPr lang="en"/>
              <a:t>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edit a </a:t>
            </a:r>
            <a:r>
              <a:rPr b="1" lang="en"/>
              <a:t>JSON</a:t>
            </a:r>
            <a:r>
              <a:rPr lang="en"/>
              <a:t>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query a simple API (wikipedia,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best practice in terms of cap and throttling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85206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 is important. It's a </a:t>
            </a:r>
            <a:r>
              <a:rPr lang="en"/>
              <a:t>gradual</a:t>
            </a:r>
            <a:r>
              <a:rPr lang="en"/>
              <a:t> iterative process. build on a series of small actions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wikipedia api </a:t>
            </a:r>
            <a:r>
              <a:rPr lang="en"/>
              <a:t>library</a:t>
            </a:r>
            <a:r>
              <a:rPr lang="en"/>
              <a:t>, find the page for Paris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page of Paris, extract the section titles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section titled Demographics or </a:t>
            </a:r>
            <a:r>
              <a:rPr lang="en"/>
              <a:t>equivalent, extract the information on immigration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Prompts Precisions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8520600" cy="31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LLM has a tendency to recreate the whole code from scratch (installing etc …). To avoid that, state that the </a:t>
            </a:r>
            <a:r>
              <a:rPr lang="en"/>
              <a:t>libraries</a:t>
            </a:r>
            <a:r>
              <a:rPr lang="en"/>
              <a:t> are </a:t>
            </a:r>
            <a:r>
              <a:rPr lang="en"/>
              <a:t>already</a:t>
            </a:r>
            <a:r>
              <a:rPr lang="en"/>
              <a:t> installed, the page is already available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code is often too complex.  I specify 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simple code, not for production, no error handling, python beginner level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Ask for potential methods </a:t>
            </a:r>
            <a:r>
              <a:rPr lang="en"/>
              <a:t>first (and no code),</a:t>
            </a:r>
            <a:r>
              <a:rPr lang="en"/>
              <a:t> then specify the one you want to </a:t>
            </a:r>
            <a:r>
              <a:rPr lang="en"/>
              <a:t>generate</a:t>
            </a:r>
            <a:r>
              <a:rPr lang="en"/>
              <a:t> the code.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11700" y="2150850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311700" y="120525"/>
            <a:ext cx="8520600" cy="4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Seed projects</a:t>
            </a:r>
            <a:endParaRPr sz="1900"/>
          </a:p>
        </p:txBody>
      </p:sp>
      <p:sp>
        <p:nvSpPr>
          <p:cNvPr id="351" name="Google Shape;351;p55"/>
          <p:cNvSpPr txBox="1"/>
          <p:nvPr/>
        </p:nvSpPr>
        <p:spPr>
          <a:xfrm>
            <a:off x="0" y="597525"/>
            <a:ext cx="91440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Climate change, energy </a:t>
            </a:r>
            <a:r>
              <a:rPr lang="en" sz="1100"/>
              <a:t>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Turan Kerem: “ two potential research questions focusing on climate change and diplomatic negotiations at COP meetings” 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 debate over legal and financial responsibility…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</a:t>
            </a:r>
            <a:r>
              <a:rPr lang="en" sz="1100">
                <a:solidFill>
                  <a:schemeClr val="dk1"/>
                </a:solidFill>
              </a:rPr>
              <a:t>financial solution mechanisms for climate change…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Andrei: Innovations in Geoengineering (Stratospheric Aerosol Injection, Marine Cloud Brightening)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Controversies Surrounding Geoengineering, Technological Uncertainties, Risks…</a:t>
            </a:r>
            <a:endParaRPr sz="11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Data: Press, scientific publications, news…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Interesting datasets: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 Years of Climate Science Denial on RCGroups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Opinion on Climate Change (Updated Daily)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Earth Negotiation Bulletins for the COPs 1995-2016 - Harvard Dataverse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AI - robotics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	</a:t>
            </a:r>
            <a:r>
              <a:rPr lang="en" sz="1100"/>
              <a:t>Andrei: AI and the Future of Work</a:t>
            </a:r>
            <a:endParaRPr sz="1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Fear: "We'll Lose Our Jobs", Sectors at Risk, The Skills Gap, Emergence of AI-Related Roles</a:t>
            </a:r>
            <a:endParaRPr sz="1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Data: Press, scientific publications, news…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Andrei: Artificial General Intelligence (AGI) and the technological singularity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Ability to predict or control it, Potential Benefits and Risks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Brain–computer interface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Andrei: Risks and Controversies, Neuroenhancement, Brain implants, Transhumanism, neurocybernetic augmentation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Data: press, web, </a:t>
            </a:r>
            <a:r>
              <a:rPr lang="en" sz="1100">
                <a:solidFill>
                  <a:schemeClr val="dk1"/>
                </a:solidFill>
              </a:rPr>
              <a:t>scientific publications, </a:t>
            </a:r>
            <a:r>
              <a:rPr lang="en" sz="1100"/>
              <a:t>sci-fi movies and literature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Other themes:</a:t>
            </a:r>
            <a:endParaRPr b="1"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Carla: supermarket’s data to try to anticipate customers’ behavior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11700" y="11524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Let's review your projects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2150850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next time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web search dataset</a:t>
            </a:r>
            <a:endParaRPr/>
          </a:p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311700" y="1152475"/>
            <a:ext cx="8520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an LLM for web search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(google and bing search for instance)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get an API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boilerplate code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use </a:t>
            </a:r>
            <a:r>
              <a:rPr lang="en"/>
              <a:t>the</a:t>
            </a:r>
            <a:r>
              <a:rPr lang="en"/>
              <a:t> Duckduckgo_search python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boilerplate code example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out</a:t>
            </a:r>
            <a:endParaRPr/>
          </a:p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code generated by Gemini had trouble with capitalization</a:t>
            </a:r>
            <a:br>
              <a:rPr lang="en"/>
            </a:br>
            <a:r>
              <a:rPr lang="en"/>
              <a:t>the right code for duckduckgo should be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59"/>
          <p:cNvSpPr txBox="1"/>
          <p:nvPr/>
        </p:nvSpPr>
        <p:spPr>
          <a:xfrm>
            <a:off x="1073750" y="2122350"/>
            <a:ext cx="6765300" cy="129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 duckduckgo_search import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DDGS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results = DDGS().text("Paris", max_results=5)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print(results)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1811375"/>
            <a:ext cx="85206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analyze IMDB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695275"/>
            <a:ext cx="87441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</a:t>
            </a:r>
            <a:r>
              <a:rPr lang="en"/>
              <a:t> is available in the shared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r>
              <a:rPr lang="en"/>
              <a:t> folder in google drive (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csv file</a:t>
            </a:r>
            <a:r>
              <a:rPr lang="en"/>
              <a:t>, google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spreadsheet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FF00"/>
                </a:highlight>
              </a:rPr>
              <a:t>Download it to your laptop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0250" y="2226525"/>
            <a:ext cx="5050025" cy="24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600" y="2226526"/>
            <a:ext cx="1939363" cy="24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900" y="-12175"/>
            <a:ext cx="421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Analysis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159300" y="771475"/>
            <a:ext cx="6046200" cy="28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contains information on 1000 movies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description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ranking (imdb, Meta)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duration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genres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actors, director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revenue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25" y="1349300"/>
            <a:ext cx="4743426" cy="2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and follow along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8878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final</a:t>
            </a:r>
            <a:r>
              <a:rPr lang="en"/>
              <a:t> Colab notebook: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demo_imdb_02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prompts are available </a:t>
            </a:r>
            <a:r>
              <a:rPr lang="e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start with a new colab notebook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upload the csv data file to the notebook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900" y="-121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302300" y="923875"/>
            <a:ext cx="5241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upload the csv file to the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Gemini to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analyze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suggest &amp; explain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extract information from the movie description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save the new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share the notebook</a:t>
            </a:r>
            <a:endParaRPr/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